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70" r:id="rId3"/>
    <p:sldId id="257" r:id="rId4"/>
    <p:sldId id="258" r:id="rId5"/>
    <p:sldId id="268" r:id="rId6"/>
    <p:sldId id="263" r:id="rId7"/>
    <p:sldId id="271" r:id="rId8"/>
    <p:sldId id="259" r:id="rId9"/>
    <p:sldId id="261" r:id="rId10"/>
    <p:sldId id="269" r:id="rId11"/>
    <p:sldId id="265" r:id="rId12"/>
    <p:sldId id="264" r:id="rId13"/>
    <p:sldId id="266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75"/>
    <p:restoredTop sz="94669"/>
  </p:normalViewPr>
  <p:slideViewPr>
    <p:cSldViewPr snapToGrid="0" snapToObjects="1">
      <p:cViewPr varScale="1">
        <p:scale>
          <a:sx n="113" d="100"/>
          <a:sy n="113" d="100"/>
        </p:scale>
        <p:origin x="176" y="10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png>
</file>

<file path=ppt/media/image3.png>
</file>

<file path=ppt/media/image4.png>
</file>

<file path=ppt/media/image5.png>
</file>

<file path=ppt/media/image6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341BA-036A-8142-BAD6-EE1967F8C9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8800" dirty="0"/>
              <a:t>Capital Bikeshare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FECF09-6174-E94A-8CC4-ED4E524E8AF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Hannah Barker, tom </a:t>
            </a:r>
            <a:r>
              <a:rPr lang="en-US" dirty="0" err="1"/>
              <a:t>dirienzo</a:t>
            </a:r>
            <a:endParaRPr lang="en-US" dirty="0"/>
          </a:p>
          <a:p>
            <a:r>
              <a:rPr lang="en-US" dirty="0"/>
              <a:t>Alpesh </a:t>
            </a:r>
            <a:r>
              <a:rPr lang="en-US" dirty="0" err="1"/>
              <a:t>patel</a:t>
            </a:r>
            <a:r>
              <a:rPr lang="en-US" dirty="0"/>
              <a:t>, Pat </a:t>
            </a:r>
            <a:r>
              <a:rPr lang="en-US" dirty="0" err="1"/>
              <a:t>wolfe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43450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724FC-A846-3645-BDB8-968E05C2A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API Uses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EFEDDA-564E-3B4F-B3E5-D01F982CE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6001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756E8-3196-D94E-89AD-64DABF565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considerations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DE3E0D-94AC-6B41-B374-3C5D809D98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How does proximity to a Metro station impact Capital Bikeshare ridership?</a:t>
            </a:r>
          </a:p>
          <a:p>
            <a:r>
              <a:rPr lang="en-US" sz="3200" dirty="0"/>
              <a:t>How did the introduction of electric scooters impact Capital Bikeshare ridership?</a:t>
            </a:r>
          </a:p>
          <a:p>
            <a:r>
              <a:rPr lang="en-US" sz="3200" dirty="0"/>
              <a:t>How do patterns in Uber and Lyft ridership compare with Capital Bikeshare ridership?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7435641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2BD62-1494-CD42-B478-9C68F6701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24DA7-0073-C941-A0A6-E5058B46CD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Our analysis supported our hypotheses: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There is a significant increase in ridership for Capital Bikeshare members near 8:00 AM and 5:00 PM, while the number of casual Capital Bikeshare users gradually increases over the course of the day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There is an increase in ridership for Capital Bikeshare members and casual riders during the warmer months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There is a correlation between Capital Bikeshare ridership and temperature, and ridership and precipitation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85321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4CB43-4E2F-E44B-9651-8C8F8F74E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4623" y="2816370"/>
            <a:ext cx="2738432" cy="1225259"/>
          </a:xfrm>
        </p:spPr>
        <p:txBody>
          <a:bodyPr>
            <a:normAutofit fontScale="90000"/>
          </a:bodyPr>
          <a:lstStyle/>
          <a:p>
            <a:r>
              <a:rPr lang="en-US" sz="8800" dirty="0"/>
              <a:t>Q &amp; A</a:t>
            </a:r>
          </a:p>
        </p:txBody>
      </p:sp>
      <p:pic>
        <p:nvPicPr>
          <p:cNvPr id="7" name="Graphic 6" descr="Help">
            <a:extLst>
              <a:ext uri="{FF2B5EF4-FFF2-40B4-BE49-F238E27FC236}">
                <a16:creationId xmlns:a16="http://schemas.microsoft.com/office/drawing/2014/main" id="{49FFC360-1A5D-472C-8FAF-17E5707588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98193" y="853757"/>
            <a:ext cx="5176744" cy="5176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9683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30D2E-5508-A94D-A692-39EB9EA5C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1705C2-093A-BB4F-90D4-B7C6790F2D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  <a:p>
            <a:r>
              <a:rPr lang="en-US" dirty="0"/>
              <a:t>Data Sources</a:t>
            </a:r>
          </a:p>
          <a:p>
            <a:r>
              <a:rPr lang="en-US" dirty="0"/>
              <a:t>Analysis</a:t>
            </a:r>
          </a:p>
          <a:p>
            <a:pPr lvl="1"/>
            <a:r>
              <a:rPr lang="en-US" dirty="0"/>
              <a:t>Locations and Routes</a:t>
            </a:r>
          </a:p>
          <a:p>
            <a:pPr lvl="1"/>
            <a:r>
              <a:rPr lang="en-US" dirty="0"/>
              <a:t>Impacts on Ridership </a:t>
            </a:r>
          </a:p>
          <a:p>
            <a:pPr lvl="1"/>
            <a:r>
              <a:rPr lang="en-US" dirty="0"/>
              <a:t>API options</a:t>
            </a:r>
          </a:p>
          <a:p>
            <a:r>
              <a:rPr lang="en-US" dirty="0"/>
              <a:t>Future Considerations</a:t>
            </a:r>
          </a:p>
          <a:p>
            <a:r>
              <a:rPr lang="en-US" dirty="0"/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26651145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6446E-6DBC-1E46-96D6-CF1F6BD13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Objectives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E93C45-92D0-FE48-B19F-C34BADA6E0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3500" dirty="0"/>
              <a:t>Examine patterns that affect ridership for Capital Bikeshare riders</a:t>
            </a:r>
          </a:p>
          <a:p>
            <a:pPr lvl="1">
              <a:buFont typeface="Wingdings" pitchFamily="2" charset="2"/>
              <a:buChar char="§"/>
            </a:pPr>
            <a:r>
              <a:rPr lang="en-US" sz="3500" dirty="0"/>
              <a:t> How does the number of riders change over one day? One year?</a:t>
            </a:r>
          </a:p>
          <a:p>
            <a:pPr lvl="1">
              <a:buFont typeface="Wingdings" pitchFamily="2" charset="2"/>
              <a:buChar char="§"/>
            </a:pPr>
            <a:r>
              <a:rPr lang="en-US" sz="3500" dirty="0"/>
              <a:t> Do temperature and precipitation affect ridership?</a:t>
            </a:r>
          </a:p>
          <a:p>
            <a:pPr lvl="1">
              <a:buFont typeface="Wingdings" pitchFamily="2" charset="2"/>
              <a:buChar char="§"/>
            </a:pPr>
            <a:r>
              <a:rPr lang="en-US" sz="3500" dirty="0"/>
              <a:t> What are the most popular routes for casual riders and members?</a:t>
            </a:r>
          </a:p>
          <a:p>
            <a:pPr lvl="1"/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5823678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FF818-3F26-5244-AD46-38C1183A6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BB074-55F0-0C4F-98C1-706954C4AD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Wingdings" pitchFamily="2" charset="2"/>
              <a:buChar char="§"/>
            </a:pPr>
            <a:r>
              <a:rPr lang="en-US" dirty="0"/>
              <a:t>Capital Bikeshare Data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/>
              <a:t>Start and stop locations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/>
              <a:t>Ride duration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/>
              <a:t>Member type – Casual vs. member</a:t>
            </a:r>
          </a:p>
          <a:p>
            <a:pPr>
              <a:buFont typeface="Wingdings" pitchFamily="2" charset="2"/>
              <a:buChar char="§"/>
            </a:pPr>
            <a:r>
              <a:rPr lang="en-US" dirty="0"/>
              <a:t>Open Weather Map – Historical Data for Washington, D.C. in 2018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/>
              <a:t>Temperature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/>
              <a:t>Precipitation</a:t>
            </a:r>
          </a:p>
          <a:p>
            <a:pPr>
              <a:buFont typeface="Wingdings" pitchFamily="2" charset="2"/>
              <a:buChar char="§"/>
            </a:pPr>
            <a:r>
              <a:rPr lang="en-US" dirty="0"/>
              <a:t>Open Data DC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/>
              <a:t>Geographical coordinates for Capital Bikeshare locations</a:t>
            </a:r>
          </a:p>
          <a:p>
            <a:pPr lvl="1">
              <a:buFont typeface="Wingdings" pitchFamily="2" charset="2"/>
              <a:buChar char="§"/>
            </a:pPr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6AAECD-8604-A149-8770-EDDAD09453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0254" y="1128451"/>
            <a:ext cx="4519746" cy="2542357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2107171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545CA-875C-8A4E-8E57-CB1B25EFA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locations and routes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8A3D1E-44D2-CB46-B5AB-D4C8161CE2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Most popular routes and start/stop locations</a:t>
            </a:r>
          </a:p>
        </p:txBody>
      </p:sp>
      <p:pic>
        <p:nvPicPr>
          <p:cNvPr id="5" name="Picture 4" descr="A picture containing text, map&#13;&#10;&#13;&#10;Description automatically generated">
            <a:extLst>
              <a:ext uri="{FF2B5EF4-FFF2-40B4-BE49-F238E27FC236}">
                <a16:creationId xmlns:a16="http://schemas.microsoft.com/office/drawing/2014/main" id="{B9D33F36-A4B4-2041-A6F3-E6E1266D1E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989" r="29858"/>
          <a:stretch/>
        </p:blipFill>
        <p:spPr>
          <a:xfrm>
            <a:off x="1715911" y="2850271"/>
            <a:ext cx="3815644" cy="3029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1521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545CA-875C-8A4E-8E57-CB1B25EFA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Ridership by member type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8A3D1E-44D2-CB46-B5AB-D4C8161CE2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Top 25 routes</a:t>
            </a:r>
          </a:p>
        </p:txBody>
      </p:sp>
      <p:pic>
        <p:nvPicPr>
          <p:cNvPr id="9" name="Picture 8" descr="A close up of a map&#13;&#10;&#13;&#10;Description automatically generated">
            <a:extLst>
              <a:ext uri="{FF2B5EF4-FFF2-40B4-BE49-F238E27FC236}">
                <a16:creationId xmlns:a16="http://schemas.microsoft.com/office/drawing/2014/main" id="{A58BDB8D-5B85-E941-993C-607B1C5A1B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0325" y="2910614"/>
            <a:ext cx="8201028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0319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545CA-875C-8A4E-8E57-CB1B25EFA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Ridership by member type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8A3D1E-44D2-CB46-B5AB-D4C8161CE2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Top 25 routes</a:t>
            </a:r>
          </a:p>
        </p:txBody>
      </p:sp>
      <p:pic>
        <p:nvPicPr>
          <p:cNvPr id="6" name="Picture 5" descr="A picture containing text, map&#13;&#10;&#13;&#10;Description automatically generated">
            <a:extLst>
              <a:ext uri="{FF2B5EF4-FFF2-40B4-BE49-F238E27FC236}">
                <a16:creationId xmlns:a16="http://schemas.microsoft.com/office/drawing/2014/main" id="{D6F8CAA1-8864-6A48-968C-BE4A861046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0326" y="2942619"/>
            <a:ext cx="8201025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577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0434F-59D6-A547-A41A-BD88C88B6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Ridership over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41A636-3AF5-4D45-9714-D40F9E2A8D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1636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0EFF6-AE36-9442-9001-FCD7FA4EB9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Weather impacts on Ridership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0681C4-4FB0-3242-9EF0-C78D13132F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923582"/>
      </p:ext>
    </p:extLst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</TotalTime>
  <Words>269</Words>
  <Application>Microsoft Macintosh PowerPoint</Application>
  <PresentationFormat>Widescreen</PresentationFormat>
  <Paragraphs>46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Gill Sans MT</vt:lpstr>
      <vt:lpstr>Impact</vt:lpstr>
      <vt:lpstr>Wingdings</vt:lpstr>
      <vt:lpstr>Badge</vt:lpstr>
      <vt:lpstr>Capital Bikeshare project</vt:lpstr>
      <vt:lpstr>outline</vt:lpstr>
      <vt:lpstr>Objectives</vt:lpstr>
      <vt:lpstr>Data sources</vt:lpstr>
      <vt:lpstr>locations and routes</vt:lpstr>
      <vt:lpstr>Ridership by member type </vt:lpstr>
      <vt:lpstr>Ridership by member type </vt:lpstr>
      <vt:lpstr>Ridership over time</vt:lpstr>
      <vt:lpstr>Weather impacts on Ridership</vt:lpstr>
      <vt:lpstr>API Uses</vt:lpstr>
      <vt:lpstr>Future considerations</vt:lpstr>
      <vt:lpstr>Conclusions</vt:lpstr>
      <vt:lpstr>Q &amp; 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Capital Bikeshare project</dc:title>
  <dc:creator>Hannah Barker</dc:creator>
  <cp:lastModifiedBy>Patrick Wolfe</cp:lastModifiedBy>
  <cp:revision>9</cp:revision>
  <dcterms:created xsi:type="dcterms:W3CDTF">2019-01-20T17:03:02Z</dcterms:created>
  <dcterms:modified xsi:type="dcterms:W3CDTF">2019-01-21T22:06:16Z</dcterms:modified>
</cp:coreProperties>
</file>